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andara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andara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andara-italic.fntdata"/><Relationship Id="rId14" Type="http://schemas.openxmlformats.org/officeDocument/2006/relationships/font" Target="fonts/Candara-bold.fntdata"/><Relationship Id="rId16" Type="http://schemas.openxmlformats.org/officeDocument/2006/relationships/font" Target="fonts/Candar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25e10970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25e10970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25e10970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25e10970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25e109701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25e109701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25e10970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25e10970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25e10970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025e10970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25e109701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025e109701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950" y="1356275"/>
            <a:ext cx="4775800" cy="36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271000"/>
            <a:ext cx="8520600" cy="906000"/>
          </a:xfrm>
          <a:prstGeom prst="rect">
            <a:avLst/>
          </a:prstGeom>
          <a:solidFill>
            <a:srgbClr val="8F8989">
              <a:alpha val="25950"/>
            </a:srgbClr>
          </a:solidFill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ndara"/>
                <a:ea typeface="Candara"/>
                <a:cs typeface="Candara"/>
                <a:sym typeface="Candara"/>
              </a:rPr>
              <a:t>Uncertainty Working Group</a:t>
            </a:r>
            <a:endParaRPr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658800"/>
          </a:xfrm>
          <a:prstGeom prst="rect">
            <a:avLst/>
          </a:prstGeom>
          <a:solidFill>
            <a:srgbClr val="8F8989">
              <a:alpha val="25950"/>
            </a:srgbClr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Breaking Report Back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976550" y="4684675"/>
            <a:ext cx="1918200" cy="23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cbc.com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3086850" y="284550"/>
            <a:ext cx="2970300" cy="77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Who?</a:t>
            </a:r>
            <a:endParaRPr sz="2100"/>
          </a:p>
        </p:txBody>
      </p:sp>
      <p:sp>
        <p:nvSpPr>
          <p:cNvPr id="63" name="Google Shape;63;p14"/>
          <p:cNvSpPr/>
          <p:nvPr/>
        </p:nvSpPr>
        <p:spPr>
          <a:xfrm>
            <a:off x="1523050" y="2047313"/>
            <a:ext cx="19407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Nancy French</a:t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1523050" y="2870800"/>
            <a:ext cx="19407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Denis Valle</a:t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668450" y="2047313"/>
            <a:ext cx="19407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Dietze</a:t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3668450" y="2870800"/>
            <a:ext cx="19407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Rodrigo Vargas</a:t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5752925" y="2870800"/>
            <a:ext cx="19407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 Oda</a:t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5752925" y="2047313"/>
            <a:ext cx="1940700" cy="444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Ralph Dubayah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270075" y="345475"/>
            <a:ext cx="2970300" cy="77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Co-chair</a:t>
            </a:r>
            <a:endParaRPr sz="2100"/>
          </a:p>
        </p:txBody>
      </p:sp>
      <p:sp>
        <p:nvSpPr>
          <p:cNvPr id="74" name="Google Shape;74;p15"/>
          <p:cNvSpPr txBox="1"/>
          <p:nvPr/>
        </p:nvSpPr>
        <p:spPr>
          <a:xfrm>
            <a:off x="3817800" y="503775"/>
            <a:ext cx="4869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No one.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270075" y="2747375"/>
            <a:ext cx="2970300" cy="77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Achievements</a:t>
            </a:r>
            <a:endParaRPr sz="2100"/>
          </a:p>
        </p:txBody>
      </p:sp>
      <p:sp>
        <p:nvSpPr>
          <p:cNvPr id="76" name="Google Shape;76;p15"/>
          <p:cNvSpPr txBox="1"/>
          <p:nvPr/>
        </p:nvSpPr>
        <p:spPr>
          <a:xfrm>
            <a:off x="3817800" y="2924225"/>
            <a:ext cx="4869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Uncertainty Framework (see next slides)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270075" y="3868825"/>
            <a:ext cx="2970300" cy="77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Plans</a:t>
            </a:r>
            <a:endParaRPr sz="2100"/>
          </a:p>
        </p:txBody>
      </p:sp>
      <p:sp>
        <p:nvSpPr>
          <p:cNvPr id="78" name="Google Shape;78;p15"/>
          <p:cNvSpPr txBox="1"/>
          <p:nvPr/>
        </p:nvSpPr>
        <p:spPr>
          <a:xfrm>
            <a:off x="3817800" y="4045675"/>
            <a:ext cx="4869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Test Framework with YOU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270075" y="1625925"/>
            <a:ext cx="2970300" cy="77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Note Taker</a:t>
            </a:r>
            <a:endParaRPr sz="2100"/>
          </a:p>
        </p:txBody>
      </p:sp>
      <p:sp>
        <p:nvSpPr>
          <p:cNvPr id="80" name="Google Shape;80;p15"/>
          <p:cNvSpPr txBox="1"/>
          <p:nvPr/>
        </p:nvSpPr>
        <p:spPr>
          <a:xfrm>
            <a:off x="3817800" y="1802775"/>
            <a:ext cx="48699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Me.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2140" y="1569450"/>
            <a:ext cx="5819717" cy="340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1148700" y="633100"/>
            <a:ext cx="6846600" cy="77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The burning question every CMS science team member wants to know: </a:t>
            </a:r>
            <a:endParaRPr sz="2100"/>
          </a:p>
        </p:txBody>
      </p:sp>
      <p:sp>
        <p:nvSpPr>
          <p:cNvPr id="87" name="Google Shape;87;p16"/>
          <p:cNvSpPr txBox="1"/>
          <p:nvPr/>
        </p:nvSpPr>
        <p:spPr>
          <a:xfrm>
            <a:off x="1260925" y="2194750"/>
            <a:ext cx="6417300" cy="22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lt1"/>
                </a:solidFill>
              </a:rPr>
              <a:t>How do I communicate </a:t>
            </a:r>
            <a:endParaRPr i="1" sz="3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3000">
                <a:solidFill>
                  <a:schemeClr val="lt1"/>
                </a:solidFill>
              </a:rPr>
              <a:t>uncertainty</a:t>
            </a:r>
            <a:r>
              <a:rPr i="1" lang="en" sz="3000">
                <a:solidFill>
                  <a:schemeClr val="lt1"/>
                </a:solidFill>
              </a:rPr>
              <a:t> in my products?</a:t>
            </a:r>
            <a:endParaRPr i="1" sz="3000">
              <a:solidFill>
                <a:schemeClr val="lt1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2337300" y="4614150"/>
            <a:ext cx="1855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</a:rPr>
              <a:t>istock photos</a:t>
            </a:r>
            <a:endParaRPr>
              <a:solidFill>
                <a:srgbClr val="B7B7B7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2195575" y="1329600"/>
            <a:ext cx="1694700" cy="71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</a:t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2195575" y="2159700"/>
            <a:ext cx="1694700" cy="71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</a:t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233025" y="1329600"/>
            <a:ext cx="1694700" cy="71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 error</a:t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4233025" y="2153200"/>
            <a:ext cx="1694700" cy="71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</a:t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6622400" y="1329600"/>
            <a:ext cx="1800000" cy="71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autocorrelation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6622400" y="2159700"/>
            <a:ext cx="1800000" cy="714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Temporal autocorrelation</a:t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49075" y="1329600"/>
            <a:ext cx="1694700" cy="714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349025" y="2153200"/>
            <a:ext cx="1694700" cy="714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Drivers and covariates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6559075" y="802038"/>
            <a:ext cx="1950300" cy="400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4233025" y="802038"/>
            <a:ext cx="1694700" cy="400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2195575" y="813288"/>
            <a:ext cx="16947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393275" y="261438"/>
            <a:ext cx="54399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of uncertainty</a:t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6413550" y="261438"/>
            <a:ext cx="22413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uncertainty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>
            <a:off x="269527" y="3184100"/>
            <a:ext cx="8239748" cy="1711800"/>
            <a:chOff x="269527" y="3336500"/>
            <a:chExt cx="8239748" cy="1711800"/>
          </a:xfrm>
        </p:grpSpPr>
        <p:sp>
          <p:nvSpPr>
            <p:cNvPr id="107" name="Google Shape;107;p17"/>
            <p:cNvSpPr/>
            <p:nvPr/>
          </p:nvSpPr>
          <p:spPr>
            <a:xfrm>
              <a:off x="318975" y="3336500"/>
              <a:ext cx="8190300" cy="1711800"/>
            </a:xfrm>
            <a:prstGeom prst="rect">
              <a:avLst/>
            </a:prstGeom>
            <a:solidFill>
              <a:schemeClr val="lt1"/>
            </a:solidFill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670025" y="3478575"/>
              <a:ext cx="3791700" cy="6510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Topic is not relevant for this type of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carbon prediction process </a:t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670025" y="4288350"/>
              <a:ext cx="3791700" cy="6510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 cap="flat" cmpd="sng" w="9525">
              <a:solidFill>
                <a:srgbClr val="66666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Topic is relevant but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NOT considered in uncertainty estimates  </a:t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>
              <a:off x="4607650" y="3478575"/>
              <a:ext cx="3791700" cy="6510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 cap="flat" cmpd="sng" w="762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Uncertainty estimates include SOME but NOT ALL of relevant sources </a:t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4607650" y="4288350"/>
              <a:ext cx="3791700" cy="651000"/>
            </a:xfrm>
            <a:prstGeom prst="roundRect">
              <a:avLst>
                <a:gd fmla="val 16667" name="adj"/>
              </a:avLst>
            </a:prstGeom>
            <a:solidFill>
              <a:srgbClr val="FFE599"/>
            </a:solidFill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Uncertainty estimates include ALL relevant sources </a:t>
              </a:r>
              <a:endParaRPr/>
            </a:p>
          </p:txBody>
        </p:sp>
        <p:sp>
          <p:nvSpPr>
            <p:cNvPr id="112" name="Google Shape;112;p17"/>
            <p:cNvSpPr txBox="1"/>
            <p:nvPr/>
          </p:nvSpPr>
          <p:spPr>
            <a:xfrm rot="-5401329">
              <a:off x="81727" y="3953248"/>
              <a:ext cx="776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Key</a:t>
              </a:r>
              <a:endParaRPr/>
            </a:p>
          </p:txBody>
        </p:sp>
      </p:grpSp>
      <p:sp>
        <p:nvSpPr>
          <p:cNvPr id="113" name="Google Shape;113;p17"/>
          <p:cNvSpPr txBox="1"/>
          <p:nvPr/>
        </p:nvSpPr>
        <p:spPr>
          <a:xfrm>
            <a:off x="166000" y="-138750"/>
            <a:ext cx="95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2</a:t>
            </a:r>
            <a:endParaRPr/>
          </a:p>
        </p:txBody>
      </p:sp>
      <p:sp>
        <p:nvSpPr>
          <p:cNvPr id="114" name="Google Shape;114;p17"/>
          <p:cNvSpPr txBox="1"/>
          <p:nvPr/>
        </p:nvSpPr>
        <p:spPr>
          <a:xfrm>
            <a:off x="349075" y="795513"/>
            <a:ext cx="1694700" cy="400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Predictors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/>
          <p:nvPr/>
        </p:nvSpPr>
        <p:spPr>
          <a:xfrm>
            <a:off x="2265638" y="2389975"/>
            <a:ext cx="1694700" cy="714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</a:t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2265638" y="3220075"/>
            <a:ext cx="1694700" cy="714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parameters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4303088" y="2389975"/>
            <a:ext cx="1694700" cy="714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Measurement error</a:t>
            </a:r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4303088" y="3213575"/>
            <a:ext cx="1694700" cy="714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</a:t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>
            <a:off x="6692463" y="2389975"/>
            <a:ext cx="1800000" cy="714000"/>
          </a:xfrm>
          <a:prstGeom prst="rect">
            <a:avLst/>
          </a:prstGeom>
          <a:solidFill>
            <a:srgbClr val="FFE599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Spatial autocorrelation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6692463" y="3220075"/>
            <a:ext cx="1800000" cy="714000"/>
          </a:xfrm>
          <a:prstGeom prst="rect">
            <a:avLst/>
          </a:prstGeom>
          <a:solidFill>
            <a:srgbClr val="FFE599"/>
          </a:solidFill>
          <a:ln cap="flat" cmpd="sng" w="762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Temporal Autocorrelation</a:t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419138" y="2389975"/>
            <a:ext cx="1694700" cy="714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Initial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</a:t>
            </a: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419088" y="3213575"/>
            <a:ext cx="1694700" cy="7140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762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Drivers and covariates</a:t>
            </a:r>
            <a:endParaRPr/>
          </a:p>
        </p:txBody>
      </p:sp>
      <p:sp>
        <p:nvSpPr>
          <p:cNvPr id="127" name="Google Shape;127;p18"/>
          <p:cNvSpPr txBox="1"/>
          <p:nvPr/>
        </p:nvSpPr>
        <p:spPr>
          <a:xfrm>
            <a:off x="4303088" y="1862413"/>
            <a:ext cx="1694700" cy="400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Observations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2265638" y="1873663"/>
            <a:ext cx="1694700" cy="400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Models</a:t>
            </a:r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463338" y="1321813"/>
            <a:ext cx="54399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 of uncertainty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419138" y="1855888"/>
            <a:ext cx="1694700" cy="4002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Predictors</a:t>
            </a:r>
            <a:endParaRPr/>
          </a:p>
        </p:txBody>
      </p:sp>
      <p:sp>
        <p:nvSpPr>
          <p:cNvPr id="131" name="Google Shape;131;p18"/>
          <p:cNvSpPr txBox="1"/>
          <p:nvPr>
            <p:ph type="title"/>
          </p:nvPr>
        </p:nvSpPr>
        <p:spPr>
          <a:xfrm>
            <a:off x="311700" y="219650"/>
            <a:ext cx="8520600" cy="89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Figure 6: Raczka et al. 2021</a:t>
            </a:r>
            <a:endParaRPr/>
          </a:p>
        </p:txBody>
      </p:sp>
      <p:sp>
        <p:nvSpPr>
          <p:cNvPr id="132" name="Google Shape;132;p18"/>
          <p:cNvSpPr txBox="1"/>
          <p:nvPr/>
        </p:nvSpPr>
        <p:spPr>
          <a:xfrm>
            <a:off x="6641413" y="1862413"/>
            <a:ext cx="1950300" cy="400200"/>
          </a:xfrm>
          <a:prstGeom prst="rect">
            <a:avLst/>
          </a:prstGeom>
          <a:solidFill>
            <a:srgbClr val="B4A7D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</a:t>
            </a:r>
            <a:endParaRPr/>
          </a:p>
        </p:txBody>
      </p:sp>
      <p:sp>
        <p:nvSpPr>
          <p:cNvPr id="133" name="Google Shape;133;p18"/>
          <p:cNvSpPr txBox="1"/>
          <p:nvPr/>
        </p:nvSpPr>
        <p:spPr>
          <a:xfrm>
            <a:off x="6495913" y="1321813"/>
            <a:ext cx="22413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Prediction Uncertainty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/>
          <p:nvPr/>
        </p:nvSpPr>
        <p:spPr>
          <a:xfrm>
            <a:off x="3086850" y="380275"/>
            <a:ext cx="2970300" cy="772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Plans</a:t>
            </a:r>
            <a:endParaRPr sz="2100"/>
          </a:p>
        </p:txBody>
      </p:sp>
      <p:sp>
        <p:nvSpPr>
          <p:cNvPr id="139" name="Google Shape;139;p19"/>
          <p:cNvSpPr txBox="1"/>
          <p:nvPr/>
        </p:nvSpPr>
        <p:spPr>
          <a:xfrm>
            <a:off x="1127675" y="1507950"/>
            <a:ext cx="6622200" cy="27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Science team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Prototype our </a:t>
            </a:r>
            <a:r>
              <a:rPr lang="en" sz="1800">
                <a:solidFill>
                  <a:schemeClr val="dk2"/>
                </a:solidFill>
              </a:rPr>
              <a:t>framework</a:t>
            </a:r>
            <a:r>
              <a:rPr lang="en" sz="1800">
                <a:solidFill>
                  <a:schemeClr val="dk2"/>
                </a:solidFill>
              </a:rPr>
              <a:t> with YOUR project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Please join Oct &amp; Nov calls to place your project in our framework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Dissemination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Engage </a:t>
            </a:r>
            <a:r>
              <a:rPr lang="en" sz="1800">
                <a:solidFill>
                  <a:schemeClr val="dk2"/>
                </a:solidFill>
              </a:rPr>
              <a:t>with</a:t>
            </a:r>
            <a:r>
              <a:rPr lang="en" sz="1800">
                <a:solidFill>
                  <a:schemeClr val="dk2"/>
                </a:solidFill>
              </a:rPr>
              <a:t> DAACs to aid in using framework for products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Sunset UWG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Move focus to stakeholder/user engagement with products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